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282" r:id="rId3"/>
    <p:sldId id="288" r:id="rId4"/>
    <p:sldId id="258" r:id="rId5"/>
    <p:sldId id="280" r:id="rId6"/>
    <p:sldId id="260" r:id="rId7"/>
    <p:sldId id="270" r:id="rId8"/>
    <p:sldId id="271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93" r:id="rId17"/>
    <p:sldId id="294" r:id="rId18"/>
    <p:sldId id="295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9" autoAdjust="0"/>
    <p:restoredTop sz="65109" autoAdjust="0"/>
  </p:normalViewPr>
  <p:slideViewPr>
    <p:cSldViewPr>
      <p:cViewPr varScale="1">
        <p:scale>
          <a:sx n="50" d="100"/>
          <a:sy n="50" d="100"/>
        </p:scale>
        <p:origin x="-18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21592-FD39-4B08-AD8D-FBB18F53430E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B9A51-6B00-4765-9563-635765CBD5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Animation link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http://www.youtube.com/watch?v=DyrUbsyBjfQ&amp;feature=related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B9A51-6B00-4765-9563-635765CBD58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Animation link</a:t>
            </a:r>
          </a:p>
          <a:p>
            <a:endParaRPr lang="en-US" dirty="0" smtClean="0"/>
          </a:p>
          <a:p>
            <a:r>
              <a:rPr lang="en-US" dirty="0" smtClean="0"/>
              <a:t>http://www.youtube.com/watch?v=3GTjQTqUuOw&amp;feature=related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B9A51-6B00-4765-9563-635765CBD58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Animation link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http://www.youtube.com/watch?v=xTZCYVUChSg&amp;feature=related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B9A51-6B00-4765-9563-635765CBD58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Animation link</a:t>
            </a:r>
          </a:p>
          <a:p>
            <a:endParaRPr lang="en-US" dirty="0" smtClean="0"/>
          </a:p>
          <a:p>
            <a:r>
              <a:rPr lang="en-US" dirty="0" smtClean="0"/>
              <a:t>http://www.youtube.com/watch?v=nXop37NVOAY&amp;feature=related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B9A51-6B00-4765-9563-635765CBD58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573820-2CE8-4B40-B9EC-52479654C206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4A516B1-10C4-4EA1-8FEE-866839F937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jhs-sv01\HOME\Staff\john.gorby\My%20Documents\Jacobs%20Teaching%20Folder\Biology\Photosynthesis%20Cellular%20Respiration\Systems%20and%20Cellular%20Respiration\Converting_Food_to_Energy.as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Glycolysis%20Overview%20Animation%20for%20Cellular%20Respiration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The%20Krebs%20Cycle%20Overview%20AnimationCitric%20Acid%20or%20TCA%20Cycle.mp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Electron%20Transport%20animation.mp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Energy_and_the_Chemistry_of_Life__Part_Two__Energy.as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aerobic%20respiration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and the Cell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backward-button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23557" name="Picture 5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23563" name="Picture 11" descr="7A-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788" y="1068388"/>
            <a:ext cx="5183187" cy="414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backward-button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24581" name="Picture 5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24588" name="Picture 12" descr="7A-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788" y="1068388"/>
            <a:ext cx="5183187" cy="414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backward-button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26629" name="Picture 5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26633" name="Picture 9" descr="7A-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788" y="1068388"/>
            <a:ext cx="5183187" cy="4140200"/>
          </a:xfrm>
          <a:prstGeom prst="rect">
            <a:avLst/>
          </a:prstGeom>
          <a:noFill/>
        </p:spPr>
      </p:pic>
      <p:pic>
        <p:nvPicPr>
          <p:cNvPr id="26634" name="Picture 10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backward-button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27652" name="Picture 4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28600" y="5216525"/>
            <a:ext cx="891540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tabLst>
                <a:tab pos="1371600" algn="l"/>
              </a:tabLst>
            </a:pPr>
            <a:r>
              <a:rPr lang="en-US" sz="2000"/>
              <a:t>1. 	What is the source of carbon for cellular respiration?</a:t>
            </a:r>
            <a:endParaRPr lang="en-US" sz="1200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228600" y="5607050"/>
            <a:ext cx="75914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tabLst>
                <a:tab pos="1371600" algn="l"/>
              </a:tabLst>
            </a:pPr>
            <a:r>
              <a:rPr lang="en-US" sz="2000">
                <a:solidFill>
                  <a:srgbClr val="FF0000"/>
                </a:solidFill>
              </a:rPr>
              <a:t>	Glucose (C</a:t>
            </a:r>
            <a:r>
              <a:rPr lang="en-US" sz="2000" baseline="-40000">
                <a:solidFill>
                  <a:srgbClr val="FF0000"/>
                </a:solidFill>
              </a:rPr>
              <a:t>6</a:t>
            </a:r>
            <a:r>
              <a:rPr lang="en-US" sz="2000">
                <a:solidFill>
                  <a:srgbClr val="FF0000"/>
                </a:solidFill>
              </a:rPr>
              <a:t>H</a:t>
            </a:r>
            <a:r>
              <a:rPr lang="en-US" sz="2000" baseline="-40000">
                <a:solidFill>
                  <a:srgbClr val="FF0000"/>
                </a:solidFill>
              </a:rPr>
              <a:t>12</a:t>
            </a:r>
            <a:r>
              <a:rPr lang="en-US" sz="2000">
                <a:solidFill>
                  <a:srgbClr val="FF0000"/>
                </a:solidFill>
              </a:rPr>
              <a:t>O</a:t>
            </a:r>
            <a:r>
              <a:rPr lang="en-US" sz="2000" baseline="-40000">
                <a:solidFill>
                  <a:srgbClr val="FF0000"/>
                </a:solidFill>
              </a:rPr>
              <a:t>6</a:t>
            </a:r>
            <a:r>
              <a:rPr lang="en-US" sz="2000">
                <a:solidFill>
                  <a:srgbClr val="FF0000"/>
                </a:solidFill>
              </a:rPr>
              <a:t>) is the carbon source.</a:t>
            </a:r>
          </a:p>
        </p:txBody>
      </p:sp>
      <p:pic>
        <p:nvPicPr>
          <p:cNvPr id="27655" name="Picture 7" descr="7A-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788" y="1068388"/>
            <a:ext cx="5183187" cy="4140200"/>
          </a:xfrm>
          <a:prstGeom prst="rect">
            <a:avLst/>
          </a:prstGeom>
          <a:noFill/>
        </p:spPr>
      </p:pic>
      <p:pic>
        <p:nvPicPr>
          <p:cNvPr id="27656" name="Picture 8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27657" name="Picture 9" descr="click her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6515100"/>
            <a:ext cx="1508125" cy="311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uild="p" advAuto="0"/>
      <p:bldP spid="276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backward-button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14343" name="Picture 7" descr="button">
            <a:hlinkClick r:id="" action="ppaction://hlinkshowjump?jump=endshow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14356" name="Picture 20" descr="7A-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788" y="1068388"/>
            <a:ext cx="5183187" cy="4140200"/>
          </a:xfrm>
          <a:prstGeom prst="rect">
            <a:avLst/>
          </a:prstGeom>
          <a:noFill/>
        </p:spPr>
      </p:pic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228600" y="5216525"/>
            <a:ext cx="891540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tabLst>
                <a:tab pos="1371600" algn="l"/>
              </a:tabLst>
            </a:pPr>
            <a:r>
              <a:rPr lang="en-US" sz="2000"/>
              <a:t>2. 	Where do Stages 2 and 3 of cellular respiration take place?</a:t>
            </a:r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28600" y="5607050"/>
            <a:ext cx="75914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tabLst>
                <a:tab pos="1371600" algn="l"/>
              </a:tabLst>
            </a:pPr>
            <a:r>
              <a:rPr lang="en-US" sz="2000">
                <a:solidFill>
                  <a:srgbClr val="FF0000"/>
                </a:solidFill>
              </a:rPr>
              <a:t>	in mitochondria</a:t>
            </a:r>
          </a:p>
        </p:txBody>
      </p:sp>
      <p:pic>
        <p:nvPicPr>
          <p:cNvPr id="14359" name="Picture 23" descr="button">
            <a:hlinkClick r:id="" action="ppaction://hlinkshowjump?jump=endshow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14361" name="Picture 25" descr="click her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6515100"/>
            <a:ext cx="1508125" cy="311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7" grpId="0" build="p" advAuto="0"/>
      <p:bldP spid="143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Mitochondria Videos</a:t>
            </a:r>
            <a:endParaRPr lang="en-US" dirty="0"/>
          </a:p>
        </p:txBody>
      </p:sp>
      <p:pic>
        <p:nvPicPr>
          <p:cNvPr id="4" name="Converting_Food_to_Energy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" y="723900"/>
            <a:ext cx="8178800" cy="613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038600" cy="4572000"/>
          </a:xfrm>
        </p:spPr>
        <p:txBody>
          <a:bodyPr/>
          <a:lstStyle/>
          <a:p>
            <a:pPr>
              <a:buNone/>
            </a:pPr>
            <a:r>
              <a:rPr lang="en-US" b="1" dirty="0" err="1" smtClean="0"/>
              <a:t>Glycolysis</a:t>
            </a:r>
            <a:endParaRPr lang="en-US" b="1" dirty="0" smtClean="0"/>
          </a:p>
          <a:p>
            <a:r>
              <a:rPr lang="en-US" b="1" dirty="0" smtClean="0"/>
              <a:t>Location: </a:t>
            </a:r>
            <a:r>
              <a:rPr lang="en-US" dirty="0" smtClean="0"/>
              <a:t>Cytoplasm outside of the mitochondria</a:t>
            </a:r>
          </a:p>
          <a:p>
            <a:r>
              <a:rPr lang="en-US" dirty="0" smtClean="0"/>
              <a:t>2 ATPs to get reaction going</a:t>
            </a:r>
          </a:p>
          <a:p>
            <a:r>
              <a:rPr lang="en-US" sz="2000" u="sng" dirty="0" smtClean="0"/>
              <a:t>Gross total </a:t>
            </a:r>
            <a:r>
              <a:rPr lang="en-US" sz="2000" dirty="0" smtClean="0"/>
              <a:t>= 4 ATPs generated</a:t>
            </a:r>
          </a:p>
          <a:p>
            <a:r>
              <a:rPr lang="en-US" sz="2000" u="sng" dirty="0" smtClean="0"/>
              <a:t>Net total </a:t>
            </a:r>
            <a:r>
              <a:rPr lang="en-US" sz="2000" dirty="0" smtClean="0"/>
              <a:t>= 2 ATPs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3" action="ppaction://hlinkfile"/>
              </a:rPr>
              <a:t>Click Here for Animation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Looking at the specifics</a:t>
            </a:r>
            <a:endParaRPr lang="en-US" dirty="0"/>
          </a:p>
        </p:txBody>
      </p:sp>
      <p:pic>
        <p:nvPicPr>
          <p:cNvPr id="123906" name="Picture 2" descr="http://web.campbell.edu/faculty/nemecz/323_lect/glycolysis/images/summary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9195" y="0"/>
            <a:ext cx="4454805" cy="68580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1905000" y="4419600"/>
            <a:ext cx="1143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762000"/>
            <a:ext cx="4343400" cy="5334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Krebs Cycle</a:t>
            </a:r>
          </a:p>
          <a:p>
            <a:r>
              <a:rPr lang="en-US" dirty="0" smtClean="0"/>
              <a:t>Modern name is the “Citrus Acid Cycle”</a:t>
            </a:r>
          </a:p>
          <a:p>
            <a:r>
              <a:rPr lang="en-US" b="1" dirty="0" smtClean="0"/>
              <a:t>Location: </a:t>
            </a:r>
            <a:r>
              <a:rPr lang="en-US" dirty="0" smtClean="0"/>
              <a:t>inside  mitochondria</a:t>
            </a:r>
          </a:p>
          <a:p>
            <a:r>
              <a:rPr lang="en-US" sz="2000" u="sng" dirty="0" smtClean="0"/>
              <a:t>Net total </a:t>
            </a:r>
            <a:r>
              <a:rPr lang="en-US" sz="2000" dirty="0" smtClean="0"/>
              <a:t>= 2 ATPs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3" action="ppaction://hlinkfile"/>
              </a:rPr>
              <a:t>Click Here For Animation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Looking at the specifics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600200" y="2819400"/>
            <a:ext cx="1143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4930" name="Picture 2" descr="http://kvhs.nbed.nb.ca/gallant/biology/krebs_cyc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6291" y="0"/>
            <a:ext cx="453771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762000"/>
            <a:ext cx="8610600" cy="2667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Electron Transport Chain</a:t>
            </a:r>
            <a:endParaRPr lang="en-US" dirty="0" smtClean="0"/>
          </a:p>
          <a:p>
            <a:r>
              <a:rPr lang="en-US" b="1" dirty="0" smtClean="0"/>
              <a:t>Location: </a:t>
            </a:r>
            <a:r>
              <a:rPr lang="en-US" dirty="0" smtClean="0"/>
              <a:t>inside  mitochondria</a:t>
            </a:r>
          </a:p>
          <a:p>
            <a:r>
              <a:rPr lang="en-US" sz="2000" u="sng" dirty="0" smtClean="0"/>
              <a:t>Net total </a:t>
            </a:r>
            <a:r>
              <a:rPr lang="en-US" sz="2000" dirty="0" smtClean="0"/>
              <a:t>= </a:t>
            </a:r>
            <a:r>
              <a:rPr lang="en-US" sz="2800" dirty="0" smtClean="0"/>
              <a:t>32 ATPs,  </a:t>
            </a:r>
            <a:r>
              <a:rPr lang="en-US" sz="2000" dirty="0" smtClean="0"/>
              <a:t>not 34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3" action="ppaction://hlinkfile"/>
              </a:rPr>
              <a:t>Click Here for Link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Looking at the specifics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600200" y="1600200"/>
            <a:ext cx="1143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9026" name="Picture 2" descr="http://www.hyperbaric-oxygen-info.com/image-files/electron-transport-chain-aerobic-cellular-respiration-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2071" y="2514600"/>
            <a:ext cx="6721929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Energy and the Chemistry of Life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Click Here for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Matter and Energy</a:t>
            </a:r>
          </a:p>
          <a:p>
            <a:pPr lvl="1"/>
            <a:r>
              <a:rPr lang="en-US" dirty="0" smtClean="0"/>
              <a:t>How they interact with each other and the environment</a:t>
            </a:r>
          </a:p>
          <a:p>
            <a:pPr lvl="1"/>
            <a:r>
              <a:rPr lang="en-US" dirty="0" smtClean="0"/>
              <a:t>How they move through the environment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Systems</a:t>
            </a:r>
          </a:p>
          <a:p>
            <a:pPr marL="880110" lvl="1" indent="-514350"/>
            <a:r>
              <a:rPr lang="en-US" dirty="0" smtClean="0"/>
              <a:t>Basic Structure and how to apply to biological concepts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Structure &amp; Function</a:t>
            </a:r>
          </a:p>
          <a:p>
            <a:pPr marL="880110" lvl="1" indent="-514350"/>
            <a:r>
              <a:rPr lang="en-US" dirty="0" smtClean="0"/>
              <a:t>How does the structure aid in the function?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Change Over Time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Behavior &amp; Interactions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understand Science you have to understand a </a:t>
            </a:r>
            <a:r>
              <a:rPr lang="en-US" b="1" u="sng" dirty="0" smtClean="0"/>
              <a:t>few key </a:t>
            </a:r>
            <a:r>
              <a:rPr lang="en-US" dirty="0" smtClean="0"/>
              <a:t>themes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Formulas Must Be Memorized!!!!!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Photosynthesis:</a:t>
            </a:r>
          </a:p>
          <a:p>
            <a:pPr marL="274320" lvl="1" algn="ctr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dirty="0" smtClean="0"/>
              <a:t>CO</a:t>
            </a:r>
            <a:r>
              <a:rPr lang="en-US" sz="1800" dirty="0" smtClean="0"/>
              <a:t>2</a:t>
            </a:r>
            <a:r>
              <a:rPr lang="en-US" dirty="0" smtClean="0"/>
              <a:t> + H</a:t>
            </a:r>
            <a:r>
              <a:rPr lang="en-US" sz="1800" dirty="0" smtClean="0"/>
              <a:t>2</a:t>
            </a:r>
            <a:r>
              <a:rPr lang="en-US" dirty="0" smtClean="0"/>
              <a:t>O + Energy </a:t>
            </a:r>
            <a:r>
              <a:rPr lang="en-US" dirty="0" smtClean="0">
                <a:sym typeface="Wingdings" pitchFamily="2" charset="2"/>
              </a:rPr>
              <a:t> C</a:t>
            </a:r>
            <a:r>
              <a:rPr lang="en-US" sz="18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sz="1800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sz="18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O</a:t>
            </a:r>
            <a:r>
              <a:rPr lang="en-US" sz="1800" dirty="0" smtClean="0">
                <a:sym typeface="Wingdings" pitchFamily="2" charset="2"/>
              </a:rPr>
              <a:t>2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Cellular Respiration:</a:t>
            </a:r>
          </a:p>
          <a:p>
            <a:pPr marL="274320" lvl="1" algn="ctr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dirty="0" smtClean="0">
                <a:sym typeface="Wingdings" pitchFamily="2" charset="2"/>
              </a:rPr>
              <a:t>C</a:t>
            </a:r>
            <a:r>
              <a:rPr lang="en-US" sz="16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sz="1600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sz="16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O</a:t>
            </a:r>
            <a:r>
              <a:rPr lang="en-US" sz="1600" dirty="0" smtClean="0">
                <a:sym typeface="Wingdings" pitchFamily="2" charset="2"/>
              </a:rPr>
              <a:t>2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CO</a:t>
            </a:r>
            <a:r>
              <a:rPr lang="en-US" sz="1800" dirty="0" smtClean="0"/>
              <a:t>2</a:t>
            </a:r>
            <a:r>
              <a:rPr lang="en-US" dirty="0" smtClean="0"/>
              <a:t> + H</a:t>
            </a:r>
            <a:r>
              <a:rPr lang="en-US" sz="1800" dirty="0" smtClean="0"/>
              <a:t>2</a:t>
            </a:r>
            <a:r>
              <a:rPr lang="en-US" dirty="0" smtClean="0"/>
              <a:t>O + Energy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Matter and Energy you need to know for this unit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Where</a:t>
            </a:r>
            <a:r>
              <a:rPr lang="en-US" b="1" dirty="0" smtClean="0"/>
              <a:t>: </a:t>
            </a:r>
            <a:r>
              <a:rPr lang="en-US" dirty="0" smtClean="0"/>
              <a:t> Occurs in all cells (including plants and animals)</a:t>
            </a: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Structure</a:t>
            </a:r>
            <a:r>
              <a:rPr lang="en-US" dirty="0" smtClean="0"/>
              <a:t>:  Specifically in </a:t>
            </a:r>
            <a:r>
              <a:rPr lang="en-US" b="1" dirty="0" smtClean="0"/>
              <a:t>mitochondria</a:t>
            </a: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Function</a:t>
            </a:r>
            <a:r>
              <a:rPr lang="en-US" dirty="0" smtClean="0"/>
              <a:t>:  Converting Glucose into Energy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u="sng" dirty="0" smtClean="0"/>
              <a:t>Chemical Formula</a:t>
            </a:r>
            <a:r>
              <a:rPr lang="en-US" dirty="0" smtClean="0"/>
              <a:t>: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C</a:t>
            </a:r>
            <a:r>
              <a:rPr lang="en-US" sz="16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sz="1600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sz="16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O</a:t>
            </a:r>
            <a:r>
              <a:rPr lang="en-US" sz="1600" dirty="0" smtClean="0">
                <a:sym typeface="Wingdings" pitchFamily="2" charset="2"/>
              </a:rPr>
              <a:t>2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CO</a:t>
            </a:r>
            <a:r>
              <a:rPr lang="en-US" sz="1800" dirty="0" smtClean="0"/>
              <a:t>2</a:t>
            </a:r>
            <a:r>
              <a:rPr lang="en-US" dirty="0" smtClean="0"/>
              <a:t> + H</a:t>
            </a:r>
            <a:r>
              <a:rPr lang="en-US" sz="1800" dirty="0" smtClean="0"/>
              <a:t>2</a:t>
            </a:r>
            <a:r>
              <a:rPr lang="en-US" dirty="0" smtClean="0"/>
              <a:t>O + Energy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4" name="7-Point Star 3"/>
          <p:cNvSpPr/>
          <p:nvPr/>
        </p:nvSpPr>
        <p:spPr>
          <a:xfrm>
            <a:off x="6096000" y="4343400"/>
            <a:ext cx="2362200" cy="14478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Memorize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Aerobic means</a:t>
            </a:r>
            <a:r>
              <a:rPr lang="en-US" dirty="0" smtClean="0"/>
              <a:t>:  “with oxygen”</a:t>
            </a:r>
          </a:p>
          <a:p>
            <a:r>
              <a:rPr lang="en-US" dirty="0" smtClean="0"/>
              <a:t>Oxygen is always need to ignite something</a:t>
            </a:r>
          </a:p>
          <a:p>
            <a:r>
              <a:rPr lang="en-US" dirty="0" smtClean="0"/>
              <a:t>Respiration is similar to burning a marshmallow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 action="ppaction://hlinkfile"/>
              </a:rPr>
              <a:t>Click here for video!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smtClean="0"/>
              <a:t>Anaerobic means</a:t>
            </a:r>
            <a:r>
              <a:rPr lang="en-US" dirty="0" smtClean="0"/>
              <a:t>:  “without oxygen”</a:t>
            </a:r>
          </a:p>
          <a:p>
            <a:r>
              <a:rPr lang="en-US" dirty="0" smtClean="0"/>
              <a:t>If not oxygen is present, respiration still happens, but it is not as efficient (producing less energy).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Aerobic Respiration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3" name="Picture 33" descr="backward-button">
            <a:hlinkClick r:id="" action="ppaction://hlinkshowjump?jump=endshow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5155" name="Picture 35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5203" name="Picture 83" descr="7A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788" y="1065213"/>
            <a:ext cx="5180012" cy="91598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backward-button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21509" name="Picture 5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21513" name="Picture 9" descr="7A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2788" y="1068388"/>
            <a:ext cx="5183187" cy="414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backward-button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307138"/>
            <a:ext cx="530225" cy="525462"/>
          </a:xfrm>
          <a:prstGeom prst="rect">
            <a:avLst/>
          </a:prstGeom>
          <a:noFill/>
        </p:spPr>
      </p:pic>
      <p:pic>
        <p:nvPicPr>
          <p:cNvPr id="22533" name="Picture 5" descr="button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7575" y="6308725"/>
            <a:ext cx="530225" cy="525463"/>
          </a:xfrm>
          <a:prstGeom prst="rect">
            <a:avLst/>
          </a:prstGeom>
          <a:noFill/>
        </p:spPr>
      </p:pic>
      <p:pic>
        <p:nvPicPr>
          <p:cNvPr id="22538" name="Picture 10" descr="7A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066800"/>
            <a:ext cx="5183187" cy="414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4620</TotalTime>
  <Words>319</Words>
  <Application>Microsoft Office PowerPoint</Application>
  <PresentationFormat>On-screen Show (4:3)</PresentationFormat>
  <Paragraphs>87</Paragraphs>
  <Slides>19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Paper</vt:lpstr>
      <vt:lpstr>Energy and the Cell</vt:lpstr>
      <vt:lpstr>To understand Science you have to understand a few key themes</vt:lpstr>
      <vt:lpstr>Matter and Energy you need to know for this unit</vt:lpstr>
      <vt:lpstr>Cellular Respiration</vt:lpstr>
      <vt:lpstr>Cellular Respiration</vt:lpstr>
      <vt:lpstr>Aerobic Respiration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Mitochondria Videos</vt:lpstr>
      <vt:lpstr>Looking at the specifics</vt:lpstr>
      <vt:lpstr>Looking at the specifics</vt:lpstr>
      <vt:lpstr>Looking at the specifics</vt:lpstr>
      <vt:lpstr>Energy and the Chemistry of Life</vt:lpstr>
    </vt:vector>
  </TitlesOfParts>
  <Company>CUSD300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and the Cell</dc:title>
  <dc:creator>User</dc:creator>
  <cp:lastModifiedBy>User</cp:lastModifiedBy>
  <cp:revision>18</cp:revision>
  <dcterms:created xsi:type="dcterms:W3CDTF">2011-09-20T17:58:26Z</dcterms:created>
  <dcterms:modified xsi:type="dcterms:W3CDTF">2012-02-17T15:01:33Z</dcterms:modified>
</cp:coreProperties>
</file>